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78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84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952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153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944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160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4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132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49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43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66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71C5B-75EA-4EAB-BDAA-2B982599C060}" type="datetimeFigureOut">
              <a:rPr lang="nl-NL" smtClean="0"/>
              <a:t>9-1-2018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85DD-4598-40B4-87DA-8F40324C547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64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Leerlingen kunnen het begrip criminaliteit omschrijven;</a:t>
            </a:r>
          </a:p>
          <a:p>
            <a:r>
              <a:rPr lang="nl-NL" dirty="0" smtClean="0"/>
              <a:t>Leerlingen kunnen onderscheid maken tussen overtredingen en misdrijven;</a:t>
            </a:r>
          </a:p>
          <a:p>
            <a:r>
              <a:rPr lang="nl-NL" dirty="0" smtClean="0"/>
              <a:t>Leerlingen kennen de betekenis van de begrippen seponeren, transactievoorstel/ schikking en vervolgen;</a:t>
            </a:r>
          </a:p>
          <a:p>
            <a:r>
              <a:rPr lang="nl-NL" dirty="0" smtClean="0"/>
              <a:t>Leerlingen kunnen de begrippen seponeren, transactievoorstel/ schikking en vervolgen toepassen in concrete situaties.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689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Strafrecht: de opsporing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rol van politie, de officier van justitie en de rechters bij criminaliteitsbestrijding.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534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Criminaliteit is 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Criminaliteit wordt omschreven als: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“Elk door de overheid bij wet strafbaar gesteld gedrag”.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lesboek geeft als omschrijving: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“Alle misdrijven die in de wet staan”.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41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gebeurt en na een misdrijf?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Wanneer er een misdrijf is gepleegd, verloopt de procedure volgens een vast patroon: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sz="2400" dirty="0"/>
              <a:t>P</a:t>
            </a:r>
            <a:r>
              <a:rPr lang="nl-NL" sz="2400" dirty="0" smtClean="0"/>
              <a:t>olitie: 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informatie verzamelen over het strafbare feit. </a:t>
            </a: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r>
              <a:rPr lang="nl-NL" sz="2400" dirty="0" smtClean="0"/>
              <a:t>Officier van justitie:  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leiden van het opsporingsonderzoek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beslissen over seponeren, transactie of vervolgen</a:t>
            </a: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r>
              <a:rPr lang="nl-NL" sz="2400" dirty="0" smtClean="0"/>
              <a:t>Rechters: 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feiten vaststellen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vaststellen of een verdachte schuldig is</a:t>
            </a:r>
          </a:p>
          <a:p>
            <a:pPr marL="0" indent="0">
              <a:buNone/>
            </a:pPr>
            <a:r>
              <a:rPr lang="nl-NL" sz="2400" dirty="0"/>
              <a:t> </a:t>
            </a:r>
            <a:r>
              <a:rPr lang="nl-NL" sz="2400" dirty="0" smtClean="0"/>
              <a:t>   Bepalen of en zo ja welke straf een verdachte moet krijgen</a:t>
            </a:r>
          </a:p>
        </p:txBody>
      </p:sp>
    </p:spTree>
    <p:extLst>
      <p:ext uri="{BB962C8B-B14F-4D97-AF65-F5344CB8AC3E}">
        <p14:creationId xmlns:p14="http://schemas.microsoft.com/office/powerpoint/2010/main" val="299018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Keuzes voor de officier van justitie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 de afronding van het opsporingsonderzoek door de officier van justitie en politie, heeft de officier van justitie drie mogelijkheden: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Seponeren (niets doen; geen transactie en geen vervolging)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Transactievoorstel (ook wel schikking genoemd)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Vervolgen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99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Waarom seponeren?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altLang="nl-NL" dirty="0" smtClean="0"/>
              <a:t>Argumenten om te seponeren:</a:t>
            </a:r>
          </a:p>
          <a:p>
            <a:pPr eaLnBrk="1" hangingPunct="1"/>
            <a:endParaRPr lang="nl-NL" altLang="nl-NL" dirty="0"/>
          </a:p>
          <a:p>
            <a:pPr eaLnBrk="1" hangingPunct="1"/>
            <a:r>
              <a:rPr lang="nl-NL" altLang="nl-NL" dirty="0" smtClean="0"/>
              <a:t>Onvoldoende bewijs tegen de verdachte</a:t>
            </a:r>
          </a:p>
          <a:p>
            <a:pPr eaLnBrk="1" hangingPunct="1"/>
            <a:r>
              <a:rPr lang="nl-NL" altLang="nl-NL" dirty="0" smtClean="0"/>
              <a:t>Klein vergrijp</a:t>
            </a:r>
          </a:p>
          <a:p>
            <a:pPr eaLnBrk="1" hangingPunct="1"/>
            <a:r>
              <a:rPr lang="nl-NL" altLang="nl-NL" dirty="0"/>
              <a:t>V</a:t>
            </a:r>
            <a:r>
              <a:rPr lang="nl-NL" altLang="nl-NL" dirty="0" smtClean="0"/>
              <a:t>erdachte is al genoeg gestraft</a:t>
            </a:r>
            <a:endParaRPr lang="nl-NL" altLang="nl-NL" dirty="0"/>
          </a:p>
          <a:p>
            <a:pPr marL="0" indent="0" eaLnBrk="1" hangingPunct="1">
              <a:buNone/>
            </a:pPr>
            <a:endParaRPr lang="nl-NL" altLang="nl-NL" dirty="0" smtClean="0"/>
          </a:p>
        </p:txBody>
      </p:sp>
    </p:spTree>
    <p:extLst>
      <p:ext uri="{BB962C8B-B14F-4D97-AF65-F5344CB8AC3E}">
        <p14:creationId xmlns:p14="http://schemas.microsoft.com/office/powerpoint/2010/main" val="46732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 smtClean="0"/>
              <a:t>Transactie /schikking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endParaRPr lang="nl-NL" altLang="nl-NL" sz="1600" dirty="0"/>
          </a:p>
          <a:p>
            <a:r>
              <a:rPr lang="nl-NL" altLang="nl-NL" sz="2600" dirty="0"/>
              <a:t>Transactie heeft meestal de vorm van een geldboete of een taakstraf</a:t>
            </a:r>
          </a:p>
          <a:p>
            <a:pPr marL="0" indent="0" eaLnBrk="1" hangingPunct="1">
              <a:buNone/>
            </a:pPr>
            <a:endParaRPr lang="nl-NL" altLang="nl-NL" sz="2600" dirty="0"/>
          </a:p>
          <a:p>
            <a:pPr eaLnBrk="1" hangingPunct="1"/>
            <a:r>
              <a:rPr lang="nl-NL" altLang="nl-NL" sz="2600" dirty="0"/>
              <a:t>Transacties kunnen worden voorgelegd bij overtredingen en lichte misdrijven (vernieling, winkeldiefstal)</a:t>
            </a:r>
          </a:p>
          <a:p>
            <a:pPr marL="0" indent="0" eaLnBrk="1" hangingPunct="1">
              <a:buNone/>
            </a:pPr>
            <a:endParaRPr lang="nl-NL" altLang="nl-NL" sz="2600" dirty="0"/>
          </a:p>
          <a:p>
            <a:pPr eaLnBrk="1" hangingPunct="1"/>
            <a:r>
              <a:rPr lang="nl-NL" altLang="nl-NL" sz="2600" dirty="0"/>
              <a:t>Als de verdachte de transactie/ schikking aanvaardt, hoeft hij niet voor de rechter te verschijnen</a:t>
            </a:r>
          </a:p>
          <a:p>
            <a:pPr eaLnBrk="1" hangingPunct="1"/>
            <a:endParaRPr lang="nl-NL" altLang="nl-NL" sz="2600" dirty="0"/>
          </a:p>
          <a:p>
            <a:pPr eaLnBrk="1" hangingPunct="1"/>
            <a:r>
              <a:rPr lang="nl-NL" altLang="nl-NL" sz="2600" dirty="0"/>
              <a:t>Een verdachte mag ook een transactie weigeren, zijn/ haar zaak komt dan alsnog voor de </a:t>
            </a:r>
            <a:r>
              <a:rPr lang="nl-NL" altLang="nl-NL" sz="2600" dirty="0" smtClean="0"/>
              <a:t>rechter</a:t>
            </a:r>
          </a:p>
          <a:p>
            <a:pPr eaLnBrk="1" hangingPunct="1"/>
            <a:endParaRPr lang="nl-NL" altLang="nl-NL" sz="2600" dirty="0"/>
          </a:p>
          <a:p>
            <a:pPr eaLnBrk="1" hangingPunct="1"/>
            <a:r>
              <a:rPr lang="nl-NL" altLang="nl-NL" sz="2600" dirty="0" smtClean="0"/>
              <a:t>Voordeel: een transactie kost weinig tijd en geld voor de officier van justitie. </a:t>
            </a:r>
            <a:endParaRPr lang="nl-NL" altLang="nl-NL" sz="2600" dirty="0"/>
          </a:p>
          <a:p>
            <a:pPr eaLnBrk="1" hangingPunct="1"/>
            <a:endParaRPr lang="nl-NL" altLang="nl-NL" sz="1600" dirty="0"/>
          </a:p>
          <a:p>
            <a:pPr eaLnBrk="1" hangingPunct="1"/>
            <a:endParaRPr lang="nl-NL" altLang="nl-NL" sz="1600" dirty="0"/>
          </a:p>
        </p:txBody>
      </p:sp>
    </p:spTree>
    <p:extLst>
      <p:ext uri="{BB962C8B-B14F-4D97-AF65-F5344CB8AC3E}">
        <p14:creationId xmlns:p14="http://schemas.microsoft.com/office/powerpoint/2010/main" val="36128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vervolgen?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Argumenten om te vervolgen: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Het is een ernstig strafbaar feit;</a:t>
            </a:r>
          </a:p>
          <a:p>
            <a:pPr>
              <a:buFontTx/>
              <a:buChar char="-"/>
            </a:pPr>
            <a:r>
              <a:rPr lang="nl-NL" dirty="0" smtClean="0"/>
              <a:t>Het is niet de eerste keer dat een verdachte een strafbaar feit pleegt;</a:t>
            </a:r>
          </a:p>
          <a:p>
            <a:pPr>
              <a:buFontTx/>
              <a:buChar char="-"/>
            </a:pPr>
            <a:r>
              <a:rPr lang="nl-NL" dirty="0" smtClean="0"/>
              <a:t>Afschrikken van de verdachte/ dader;</a:t>
            </a:r>
          </a:p>
          <a:p>
            <a:pPr>
              <a:buFontTx/>
              <a:buChar char="-"/>
            </a:pPr>
            <a:r>
              <a:rPr lang="nl-NL" dirty="0" smtClean="0"/>
              <a:t>Het kunnen eisen van een gevangenisstraf en/ of maatregelen als TBS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469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Opdracht: </a:t>
            </a:r>
            <a:br>
              <a:rPr lang="nl-NL" dirty="0" smtClean="0"/>
            </a:br>
            <a:r>
              <a:rPr lang="nl-NL" dirty="0" smtClean="0"/>
              <a:t>Op de stoel van de officier van justitie.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Artikel 1: bepaal – individueel- of je deze zaak zou seponeren, schikken of vervolgen en geef je argument;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Artikel 2: bepaal met twee personen of jullie deze zaak zouden seponeren, schikken of vervolgen en beargumenteer jullie keuze;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Artikel 3 en verder: bepaal met zijn vieren of </a:t>
            </a:r>
            <a:r>
              <a:rPr lang="nl-NL" dirty="0"/>
              <a:t>jullie deze zaak zouden seponeren, schikken of </a:t>
            </a:r>
            <a:r>
              <a:rPr lang="nl-NL" dirty="0" smtClean="0"/>
              <a:t>vervolgen </a:t>
            </a:r>
            <a:r>
              <a:rPr lang="nl-NL" dirty="0"/>
              <a:t>en beargumenteer jullie keuze</a:t>
            </a:r>
            <a:r>
              <a:rPr lang="nl-NL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641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438</Words>
  <Application>Microsoft Office PowerPoint</Application>
  <PresentationFormat>Breedbeeld</PresentationFormat>
  <Paragraphs>70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Lesdoelen</vt:lpstr>
      <vt:lpstr>3. Strafrecht: de opsporing</vt:lpstr>
      <vt:lpstr>Criminaliteit is ..</vt:lpstr>
      <vt:lpstr>Wat gebeurt en na een misdrijf?</vt:lpstr>
      <vt:lpstr>Keuzes voor de officier van justitie</vt:lpstr>
      <vt:lpstr>Waarom seponeren?</vt:lpstr>
      <vt:lpstr>Transactie /schikking</vt:lpstr>
      <vt:lpstr>Waarom vervolgen?</vt:lpstr>
      <vt:lpstr>Opdracht:  Op de stoel van de officier van justitie. </vt:lpstr>
    </vt:vector>
  </TitlesOfParts>
  <Company>Het Hooghuis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Lesdoelen</dc:title>
  <dc:creator>Fluitsma, DWPM (Daniel)</dc:creator>
  <cp:lastModifiedBy>Fluitsma, DWPM (Daniel)</cp:lastModifiedBy>
  <cp:revision>1</cp:revision>
  <dcterms:created xsi:type="dcterms:W3CDTF">2018-01-09T15:03:59Z</dcterms:created>
  <dcterms:modified xsi:type="dcterms:W3CDTF">2018-01-09T15:05:04Z</dcterms:modified>
</cp:coreProperties>
</file>